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8" r:id="rId2"/>
    <p:sldMasterId id="2147483680" r:id="rId3"/>
    <p:sldMasterId id="2147483694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5" r:id="rId6"/>
    <p:sldId id="308" r:id="rId7"/>
    <p:sldId id="303" r:id="rId8"/>
    <p:sldId id="309" r:id="rId9"/>
    <p:sldId id="311" r:id="rId10"/>
    <p:sldId id="313" r:id="rId11"/>
    <p:sldId id="310" r:id="rId12"/>
    <p:sldId id="312" r:id="rId13"/>
    <p:sldId id="290" r:id="rId14"/>
  </p:sldIdLst>
  <p:sldSz cx="1219835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3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3871">
          <p15:clr>
            <a:srgbClr val="A4A3A4"/>
          </p15:clr>
        </p15:guide>
        <p15:guide id="4" orient="horz" pos="898">
          <p15:clr>
            <a:srgbClr val="A4A3A4"/>
          </p15:clr>
        </p15:guide>
        <p15:guide id="5" orient="horz" pos="126">
          <p15:clr>
            <a:srgbClr val="A4A3A4"/>
          </p15:clr>
        </p15:guide>
        <p15:guide id="6" orient="horz" pos="1258">
          <p15:clr>
            <a:srgbClr val="A4A3A4"/>
          </p15:clr>
        </p15:guide>
        <p15:guide id="7" orient="horz" pos="388">
          <p15:clr>
            <a:srgbClr val="A4A3A4"/>
          </p15:clr>
        </p15:guide>
        <p15:guide id="8" orient="horz" pos="4192">
          <p15:clr>
            <a:srgbClr val="A4A3A4"/>
          </p15:clr>
        </p15:guide>
        <p15:guide id="9" orient="horz" pos="4077">
          <p15:clr>
            <a:srgbClr val="A4A3A4"/>
          </p15:clr>
        </p15:guide>
        <p15:guide id="10" pos="3842">
          <p15:clr>
            <a:srgbClr val="A4A3A4"/>
          </p15:clr>
        </p15:guide>
        <p15:guide id="11" pos="384">
          <p15:clr>
            <a:srgbClr val="A4A3A4"/>
          </p15:clr>
        </p15:guide>
        <p15:guide id="12" pos="7299">
          <p15:clr>
            <a:srgbClr val="A4A3A4"/>
          </p15:clr>
        </p15:guide>
        <p15:guide id="13" pos="3905">
          <p15:clr>
            <a:srgbClr val="A4A3A4"/>
          </p15:clr>
        </p15:guide>
        <p15:guide id="14" pos="3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600"/>
    <a:srgbClr val="FFFFFF"/>
    <a:srgbClr val="404040"/>
    <a:srgbClr val="FF009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7" autoAdjust="0"/>
    <p:restoredTop sz="89496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122" y="66"/>
      </p:cViewPr>
      <p:guideLst>
        <p:guide orient="horz" pos="3123"/>
        <p:guide orient="horz" pos="664"/>
        <p:guide orient="horz" pos="3871"/>
        <p:guide orient="horz" pos="898"/>
        <p:guide orient="horz" pos="126"/>
        <p:guide orient="horz" pos="1258"/>
        <p:guide orient="horz" pos="388"/>
        <p:guide orient="horz" pos="4192"/>
        <p:guide orient="horz" pos="4077"/>
        <p:guide pos="3842"/>
        <p:guide pos="384"/>
        <p:guide pos="7299"/>
        <p:guide pos="3905"/>
        <p:guide pos="3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00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19/09/2016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19/09/2016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626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20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According to EY’s 2015 India Attractiveness Survey, 32% of the respondents ranked India as the most attractive investment destination globally, while 60% placed the country among the top three investment destinations. The country’s vast domestic market and low-cost, skilled labor market continue to be its most attractive features.</a:t>
            </a:r>
            <a:endParaRPr lang="en-I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4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According to World Bank data, after taking 60 years to become a US$1 trillion economy, India added the next trillion in only seven years and crossed the US$2 trillion landmark in 2014. The expected per capita gross national income growth over the next decade could propel India in to the “upper middle income country” category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India’s falling dependency ratio provides strong support for long-term growth. By 2021, 64% of India’s total population will be in the working age group. Millennials are the largest and fastest-growing adult segment across the globe and represent the greatest opportunity for the asset management industry</a:t>
            </a:r>
            <a:r>
              <a:rPr lang="en-IN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“The rise of the millennials”, Livemint, 1 Dec 2015 </a:t>
            </a:r>
            <a:endParaRPr lang="en-I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dirty="0" smtClean="0"/>
              <a:t>Low penetration,</a:t>
            </a:r>
            <a:r>
              <a:rPr lang="en-US" baseline="0" dirty="0" smtClean="0"/>
              <a:t> other investment opportunities, b 15 cities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FDI, (142 to 50 in ranking), Ranking for indian states,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22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Products: Intnl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 global asset management industry is witnessing a shift in flows from traditional mutual funds to alternative products; passive investing and liquid alternative mutual funds are becoming popular in the western world Stellar growth of ETF products continues in western markets. Pension there is a shift towards defined contribution (DC) plans and increasing demand for investment solutions</a:t>
            </a:r>
            <a:endParaRPr lang="en-I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India: Debt funds dominate the AUM mix; however, equity funds have driven AUM growth recently SEBI needs to focus on rationalizing similar product offerings </a:t>
            </a:r>
            <a:endParaRPr lang="en-I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There is a need for deepening pension coverage in India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Digital: IntnlTechnology is helping asset managers revamp their business models — standardize, centralize and outsource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India: Processes are becoming paperless, efficient, easy and real-time</a:t>
            </a:r>
            <a:endParaRPr lang="en-I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Digital is helping fund houses enhance distribution reach; industry-wide digital platforms, such as platforms by stock exchanges and MF Utility, are facilitating easier distribution SEBI is also planning to allow e-commerce firms to sell MFs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Regulations</a:t>
            </a:r>
            <a:endParaRPr lang="en-I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endParaRPr lang="en-I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23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w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w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w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1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1088" indent="-357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5" y="5340096"/>
            <a:ext cx="987552" cy="1156968"/>
          </a:xfrm>
          <a:prstGeom prst="rect">
            <a:avLst/>
          </a:prstGeom>
        </p:spPr>
      </p:pic>
      <p:sp>
        <p:nvSpPr>
          <p:cNvPr id="9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5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5950"/>
            <a:ext cx="7731125" cy="3575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5" y="5340096"/>
            <a:ext cx="987552" cy="115696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" y="384047"/>
            <a:ext cx="5413248" cy="45727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5" y="5340096"/>
            <a:ext cx="987552" cy="115696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628775"/>
            <a:ext cx="12198350" cy="4469625"/>
            <a:chOff x="0" y="1628775"/>
            <a:chExt cx="12198350" cy="4469625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528" y="777600"/>
            <a:ext cx="8509385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81528" y="1731938"/>
            <a:ext cx="6222953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8" y="5751576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40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12648"/>
            <a:ext cx="7731674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1088" indent="-357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  <p:sp>
        <p:nvSpPr>
          <p:cNvPr id="6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385087"/>
            <a:ext cx="5413375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12648"/>
            <a:ext cx="7731674" cy="3575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385087"/>
            <a:ext cx="5413375" cy="4572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1628775"/>
            <a:ext cx="12208264" cy="4475445"/>
            <a:chOff x="0" y="1628775"/>
            <a:chExt cx="12208264" cy="4475445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black">
            <a:xfrm>
              <a:off x="0" y="4291200"/>
              <a:ext cx="3088437" cy="1813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Freeform 8"/>
            <p:cNvSpPr>
              <a:spLocks/>
            </p:cNvSpPr>
            <p:nvPr userDrawn="1"/>
          </p:nvSpPr>
          <p:spPr bwMode="gray">
            <a:xfrm>
              <a:off x="3082575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528" y="777600"/>
            <a:ext cx="8509385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81528" y="1731938"/>
            <a:ext cx="6222953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8" y="5751576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3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628775"/>
            <a:ext cx="12198350" cy="4469625"/>
            <a:chOff x="0" y="1628775"/>
            <a:chExt cx="12198350" cy="4469625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528" y="777600"/>
            <a:ext cx="8509385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81528" y="1731938"/>
            <a:ext cx="6222953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8" y="5751576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4996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5" b="35612"/>
          <a:stretch/>
        </p:blipFill>
        <p:spPr>
          <a:xfrm>
            <a:off x="0" y="0"/>
            <a:ext cx="12198350" cy="6822831"/>
          </a:xfrm>
          <a:prstGeom prst="rect">
            <a:avLst/>
          </a:prstGeom>
        </p:spPr>
      </p:pic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425600"/>
            <a:ext cx="10978515" cy="4700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0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277" y="1425575"/>
            <a:ext cx="5387605" cy="47196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425575"/>
            <a:ext cx="5387605" cy="47196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4996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187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17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9.w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4.wmf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5600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60" y="6327648"/>
            <a:ext cx="399919" cy="408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4" r:id="rId2"/>
    <p:sldLayoutId id="2147483745" r:id="rId3"/>
    <p:sldLayoutId id="2147483747" r:id="rId4"/>
    <p:sldLayoutId id="2147483777" r:id="rId5"/>
    <p:sldLayoutId id="2147483668" r:id="rId6"/>
    <p:sldLayoutId id="2147483730" r:id="rId7"/>
    <p:sldLayoutId id="2147483731" r:id="rId8"/>
    <p:sldLayoutId id="2147483669" r:id="rId9"/>
    <p:sldLayoutId id="2147483773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26" r:id="rId16"/>
    <p:sldLayoutId id="2147483677" r:id="rId17"/>
    <p:sldLayoutId id="2147483678" r:id="rId18"/>
    <p:sldLayoutId id="2147483679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63" r:id="rId2"/>
    <p:sldLayoutId id="2147483764" r:id="rId3"/>
    <p:sldLayoutId id="2147483766" r:id="rId4"/>
    <p:sldLayoutId id="2147483778" r:id="rId5"/>
    <p:sldLayoutId id="2147483710" r:id="rId6"/>
    <p:sldLayoutId id="2147483732" r:id="rId7"/>
    <p:sldLayoutId id="2147483733" r:id="rId8"/>
    <p:sldLayoutId id="2147483711" r:id="rId9"/>
    <p:sldLayoutId id="2147483774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27" r:id="rId16"/>
    <p:sldLayoutId id="2147483719" r:id="rId17"/>
    <p:sldLayoutId id="2147483720" r:id="rId18"/>
    <p:sldLayoutId id="2147483721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599"/>
            <a:ext cx="10978515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58" r:id="rId2"/>
    <p:sldLayoutId id="2147483759" r:id="rId3"/>
    <p:sldLayoutId id="2147483761" r:id="rId4"/>
    <p:sldLayoutId id="2147483779" r:id="rId5"/>
    <p:sldLayoutId id="2147483682" r:id="rId6"/>
    <p:sldLayoutId id="2147483734" r:id="rId7"/>
    <p:sldLayoutId id="2147483735" r:id="rId8"/>
    <p:sldLayoutId id="2147483683" r:id="rId9"/>
    <p:sldLayoutId id="2147483775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728" r:id="rId16"/>
    <p:sldLayoutId id="2147483691" r:id="rId17"/>
    <p:sldLayoutId id="2147483692" r:id="rId18"/>
    <p:sldLayoutId id="2147483693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36" r:id="rId3"/>
    <p:sldLayoutId id="2147483737" r:id="rId4"/>
    <p:sldLayoutId id="2147483697" r:id="rId5"/>
    <p:sldLayoutId id="2147483776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29" r:id="rId12"/>
    <p:sldLayoutId id="2147483705" r:id="rId13"/>
    <p:sldLayoutId id="2147483706" r:id="rId14"/>
    <p:sldLayoutId id="2147483707" r:id="rId15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4400" dirty="0" smtClean="0"/>
              <a:t>Mutual Funds: </a:t>
            </a:r>
            <a:r>
              <a:rPr lang="en-IN" sz="4400" b="0" dirty="0" smtClean="0"/>
              <a:t>Ready for the next leap</a:t>
            </a:r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151376" y="3541559"/>
            <a:ext cx="7223760" cy="645742"/>
          </a:xfrm>
        </p:spPr>
        <p:txBody>
          <a:bodyPr/>
          <a:lstStyle/>
          <a:p>
            <a:r>
              <a:rPr lang="en-US" sz="2800" dirty="0" smtClean="0"/>
              <a:t>20 September, 2016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2307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India: a promising outlook</a:t>
            </a:r>
            <a:br>
              <a:rPr lang="en-IN" sz="4000" dirty="0"/>
            </a:br>
            <a:r>
              <a:rPr lang="en-IN" sz="2800" b="0" i="1" dirty="0"/>
              <a:t>One of the world’s top three growing economies by 2020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805760" y="2529028"/>
            <a:ext cx="2090057" cy="9122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Among the </a:t>
            </a:r>
            <a:r>
              <a:rPr lang="en-US" sz="1600" b="1" dirty="0" smtClean="0">
                <a:solidFill>
                  <a:srgbClr val="FFE600"/>
                </a:solidFill>
              </a:rPr>
              <a:t>top three growing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rgbClr val="FFE600"/>
                </a:solidFill>
              </a:rPr>
              <a:t>economies</a:t>
            </a:r>
            <a:r>
              <a:rPr lang="en-US" sz="1600" b="1" dirty="0" smtClean="0">
                <a:solidFill>
                  <a:schemeClr val="tx1"/>
                </a:solidFill>
              </a:rPr>
              <a:t> in the world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05759" y="3657873"/>
            <a:ext cx="2090057" cy="10648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Among the </a:t>
            </a:r>
            <a:r>
              <a:rPr lang="en-US" sz="1600" b="1" dirty="0" smtClean="0">
                <a:solidFill>
                  <a:srgbClr val="FFE600"/>
                </a:solidFill>
              </a:rPr>
              <a:t>world’s leading three destinations</a:t>
            </a:r>
            <a:r>
              <a:rPr lang="en-US" sz="1600" b="1" dirty="0" smtClean="0">
                <a:solidFill>
                  <a:schemeClr val="tx1"/>
                </a:solidFill>
              </a:rPr>
              <a:t> for manufacturing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05759" y="4849094"/>
            <a:ext cx="1930402" cy="9122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</a:t>
            </a:r>
            <a:r>
              <a:rPr lang="en-US" sz="1600" b="1" dirty="0" smtClean="0">
                <a:solidFill>
                  <a:srgbClr val="FFE600"/>
                </a:solidFill>
              </a:rPr>
              <a:t>regional and global hub </a:t>
            </a:r>
            <a:r>
              <a:rPr lang="en-US" sz="1600" b="1" dirty="0" smtClean="0">
                <a:solidFill>
                  <a:schemeClr val="tx1"/>
                </a:solidFill>
              </a:rPr>
              <a:t>for operations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95" y="2642374"/>
            <a:ext cx="533400" cy="438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320" y="3892471"/>
            <a:ext cx="485775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499"/>
          <a:stretch/>
        </p:blipFill>
        <p:spPr>
          <a:xfrm>
            <a:off x="7169357" y="5049969"/>
            <a:ext cx="514737" cy="42862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0274740" y="2496110"/>
            <a:ext cx="972457" cy="730678"/>
          </a:xfrm>
          <a:prstGeom prst="ellipse">
            <a:avLst/>
          </a:prstGeom>
          <a:solidFill>
            <a:srgbClr val="FFE60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EYInterstate" panose="02000503020000020004" pitchFamily="2" charset="0"/>
              </a:rPr>
              <a:t>37%</a:t>
            </a:r>
            <a:endParaRPr lang="en-US" sz="2000" b="1" dirty="0">
              <a:solidFill>
                <a:schemeClr val="tx2"/>
              </a:solidFill>
              <a:latin typeface="EYInterstate" panose="02000503020000020004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274739" y="3692685"/>
            <a:ext cx="972457" cy="730678"/>
          </a:xfrm>
          <a:prstGeom prst="ellipse">
            <a:avLst/>
          </a:prstGeom>
          <a:solidFill>
            <a:srgbClr val="FFE60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EYInterstate" panose="02000503020000020004" pitchFamily="2" charset="0"/>
              </a:rPr>
              <a:t>35%</a:t>
            </a:r>
            <a:endParaRPr lang="en-US" sz="2000" b="1" dirty="0">
              <a:solidFill>
                <a:schemeClr val="tx2"/>
              </a:solidFill>
              <a:latin typeface="EYInterstate" panose="02000503020000020004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274738" y="4889260"/>
            <a:ext cx="972457" cy="730678"/>
          </a:xfrm>
          <a:prstGeom prst="ellipse">
            <a:avLst/>
          </a:prstGeom>
          <a:solidFill>
            <a:srgbClr val="FFE60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EYInterstate" panose="02000503020000020004" pitchFamily="2" charset="0"/>
              </a:rPr>
              <a:t>21%</a:t>
            </a:r>
            <a:endParaRPr lang="en-US" sz="2000" b="1" dirty="0">
              <a:solidFill>
                <a:schemeClr val="tx2"/>
              </a:solidFill>
              <a:latin typeface="EYInterstate" panose="02000503020000020004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34903" y="1896462"/>
            <a:ext cx="4528457" cy="3892192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34903" y="1883757"/>
            <a:ext cx="3885328" cy="4631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</a:pPr>
            <a:r>
              <a:rPr lang="en-IN" sz="2000" b="1" i="1" dirty="0"/>
              <a:t>How do you see India in 2020?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81" y="1515046"/>
            <a:ext cx="5466006" cy="432097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25838" y="1217475"/>
            <a:ext cx="10978515" cy="488079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75638" y="1352681"/>
            <a:ext cx="4973922" cy="4631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IN" sz="2000" b="1" dirty="0" smtClean="0">
                <a:latin typeface="EYInterstate" panose="02000503020000020004" pitchFamily="2" charset="0"/>
              </a:rPr>
              <a:t>EY’s 2015 India attractiveness survey</a:t>
            </a:r>
            <a:endParaRPr lang="en-IN" sz="2000" b="1" i="1" dirty="0"/>
          </a:p>
        </p:txBody>
      </p:sp>
      <p:sp>
        <p:nvSpPr>
          <p:cNvPr id="31" name="Rectangle 30"/>
          <p:cNvSpPr/>
          <p:nvPr/>
        </p:nvSpPr>
        <p:spPr>
          <a:xfrm>
            <a:off x="871045" y="1352681"/>
            <a:ext cx="3291522" cy="46316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</a:pPr>
            <a:r>
              <a:rPr lang="en-IN" sz="2400" b="1" dirty="0">
                <a:latin typeface="EYInterstate" panose="02000503020000020004" pitchFamily="2" charset="0"/>
              </a:rPr>
              <a:t>A Buoyant Tomorrow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19185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Mutual Fund </a:t>
            </a:r>
            <a:r>
              <a:rPr lang="en-US" sz="4000" dirty="0"/>
              <a:t>i</a:t>
            </a:r>
            <a:r>
              <a:rPr lang="en-US" sz="4000" dirty="0" smtClean="0"/>
              <a:t>ndustry: </a:t>
            </a:r>
            <a:r>
              <a:rPr lang="en-US" sz="4000" b="0" dirty="0" smtClean="0"/>
              <a:t>key </a:t>
            </a:r>
            <a:r>
              <a:rPr lang="en-US" sz="4000" b="0" dirty="0"/>
              <a:t>g</a:t>
            </a:r>
            <a:r>
              <a:rPr lang="en-US" sz="4000" b="0" dirty="0" smtClean="0"/>
              <a:t>rowth </a:t>
            </a:r>
            <a:r>
              <a:rPr lang="en-US" sz="4000" b="0" dirty="0"/>
              <a:t>d</a:t>
            </a:r>
            <a:r>
              <a:rPr lang="en-US" sz="4000" b="0" dirty="0" smtClean="0"/>
              <a:t>rivers</a:t>
            </a:r>
            <a:endParaRPr lang="en-US" sz="4000" b="0" dirty="0"/>
          </a:p>
        </p:txBody>
      </p:sp>
      <p:sp>
        <p:nvSpPr>
          <p:cNvPr id="8" name="Oval 7"/>
          <p:cNvSpPr/>
          <p:nvPr/>
        </p:nvSpPr>
        <p:spPr>
          <a:xfrm>
            <a:off x="4831307" y="2790420"/>
            <a:ext cx="2183642" cy="1647967"/>
          </a:xfrm>
          <a:prstGeom prst="ellipse">
            <a:avLst/>
          </a:prstGeom>
          <a:solidFill>
            <a:srgbClr val="FFE60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Growth drivers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2316" y="1201003"/>
            <a:ext cx="3971499" cy="11674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Strong macroeconomic fundamentals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6934" y="2811985"/>
            <a:ext cx="3971499" cy="12084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</a:rPr>
              <a:t>Current low penetration in terms of investor wallet share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824" y="2811985"/>
            <a:ext cx="3971499" cy="12084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</a:rPr>
              <a:t>Favorable demographics and rising income levels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2316" y="4953591"/>
            <a:ext cx="3971499" cy="1234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</a:rPr>
              <a:t>Government initiatives are driving investments from global investors</a:t>
            </a:r>
            <a:endParaRPr lang="en-US" sz="26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5889010" y="2251880"/>
            <a:ext cx="6822" cy="538540"/>
          </a:xfrm>
          <a:prstGeom prst="line">
            <a:avLst/>
          </a:prstGeom>
          <a:ln w="38100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889010" y="4438387"/>
            <a:ext cx="6822" cy="538540"/>
          </a:xfrm>
          <a:prstGeom prst="line">
            <a:avLst/>
          </a:prstGeom>
          <a:ln w="38100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72630" y="3570070"/>
            <a:ext cx="644304" cy="6823"/>
          </a:xfrm>
          <a:prstGeom prst="line">
            <a:avLst/>
          </a:prstGeom>
          <a:ln w="38100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29323" y="3562743"/>
            <a:ext cx="644304" cy="6823"/>
          </a:xfrm>
          <a:prstGeom prst="line">
            <a:avLst/>
          </a:prstGeom>
          <a:ln w="38100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1233739" cy="860400"/>
          </a:xfrm>
        </p:spPr>
        <p:txBody>
          <a:bodyPr/>
          <a:lstStyle/>
          <a:p>
            <a:r>
              <a:rPr lang="en-US" sz="4000" dirty="0" smtClean="0"/>
              <a:t>Mutual funds in India has grown at a brisk rate</a:t>
            </a:r>
            <a:endParaRPr lang="en-IN" sz="4000" dirty="0"/>
          </a:p>
        </p:txBody>
      </p:sp>
      <p:sp>
        <p:nvSpPr>
          <p:cNvPr id="6" name="Rectangle 5"/>
          <p:cNvSpPr/>
          <p:nvPr/>
        </p:nvSpPr>
        <p:spPr>
          <a:xfrm>
            <a:off x="609918" y="1324094"/>
            <a:ext cx="109785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Arial" panose="020B0604020202020204" pitchFamily="34" charset="0"/>
              <a:buChar char="►"/>
            </a:pPr>
            <a:r>
              <a:rPr lang="en-US" sz="2800" b="1" dirty="0"/>
              <a:t>Record AUM growth since </a:t>
            </a:r>
            <a:r>
              <a:rPr lang="en-US" sz="2800" b="1" dirty="0" smtClean="0"/>
              <a:t>1990s – </a:t>
            </a:r>
            <a:r>
              <a:rPr lang="en-US" sz="2800" dirty="0" smtClean="0"/>
              <a:t>Mutual fund industry has grown its AUM base at the rate of 20% CAGR since FY03</a:t>
            </a:r>
          </a:p>
          <a:p>
            <a:pPr marL="365125" indent="-365125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Arial" panose="020B0604020202020204" pitchFamily="34" charset="0"/>
              <a:buChar char="►"/>
            </a:pPr>
            <a:r>
              <a:rPr lang="en-US" sz="2800" b="1" dirty="0"/>
              <a:t>Competitive landscape dominated by large players </a:t>
            </a:r>
            <a:r>
              <a:rPr lang="en-US" sz="2800" b="1" dirty="0" smtClean="0"/>
              <a:t>-  </a:t>
            </a:r>
            <a:r>
              <a:rPr lang="en-US" sz="2800" dirty="0"/>
              <a:t>The market share of the top 10 players amounted to 79.5% in March 2016, while the top 5 players held a 55.6% market </a:t>
            </a:r>
            <a:r>
              <a:rPr lang="en-US" sz="2800" dirty="0" smtClean="0"/>
              <a:t>share</a:t>
            </a:r>
          </a:p>
          <a:p>
            <a:pPr marL="365125" indent="-365125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Arial" panose="020B0604020202020204" pitchFamily="34" charset="0"/>
              <a:buChar char="►"/>
            </a:pPr>
            <a:r>
              <a:rPr lang="en-US" sz="2800" b="1" dirty="0" smtClean="0"/>
              <a:t>Increased retail participation </a:t>
            </a:r>
            <a:r>
              <a:rPr lang="en-US" sz="2800" b="1" dirty="0"/>
              <a:t>- </a:t>
            </a:r>
            <a:r>
              <a:rPr lang="en-IN" sz="2800" dirty="0"/>
              <a:t>The industry has been successful in improving the share of retail and high net worth individuals (HNIs) in total AUM from 43% in March 2009 to 51% in March 2016.</a:t>
            </a:r>
          </a:p>
          <a:p>
            <a:pPr lvl="0">
              <a:buClr>
                <a:srgbClr val="FFFF00"/>
              </a:buClr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870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143679"/>
            <a:ext cx="10978515" cy="860400"/>
          </a:xfrm>
        </p:spPr>
        <p:txBody>
          <a:bodyPr/>
          <a:lstStyle/>
          <a:p>
            <a:r>
              <a:rPr lang="en-US" sz="3700" dirty="0" smtClean="0"/>
              <a:t>Robust AUM growth of past decade expected in future too</a:t>
            </a:r>
            <a:endParaRPr lang="en-US" sz="3700" dirty="0"/>
          </a:p>
        </p:txBody>
      </p:sp>
      <p:sp>
        <p:nvSpPr>
          <p:cNvPr id="6" name="TextBox 5"/>
          <p:cNvSpPr txBox="1"/>
          <p:nvPr/>
        </p:nvSpPr>
        <p:spPr>
          <a:xfrm>
            <a:off x="5089400" y="1257887"/>
            <a:ext cx="256480" cy="507831"/>
          </a:xfrm>
          <a:prstGeom prst="rect">
            <a:avLst/>
          </a:prstGeom>
          <a:noFill/>
          <a:ln>
            <a:noFill/>
          </a:ln>
        </p:spPr>
        <p:txBody>
          <a:bodyPr wrap="non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3600" dirty="0" smtClean="0">
                <a:solidFill>
                  <a:schemeClr val="accent3"/>
                </a:solidFill>
              </a:rPr>
              <a:t>1</a:t>
            </a:r>
            <a:endParaRPr lang="en-IN" sz="3600" dirty="0" smtClean="0">
              <a:solidFill>
                <a:schemeClr val="accent3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625698" y="3614584"/>
            <a:ext cx="5477179" cy="431800"/>
          </a:xfrm>
          <a:prstGeom prst="homePlate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568189" y="1321328"/>
            <a:ext cx="5477181" cy="431800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3769" y="1157971"/>
            <a:ext cx="10804662" cy="5011011"/>
            <a:chOff x="-25602" y="1297143"/>
            <a:chExt cx="8960188" cy="5011011"/>
          </a:xfrm>
        </p:grpSpPr>
        <p:grpSp>
          <p:nvGrpSpPr>
            <p:cNvPr id="10" name="Group 9"/>
            <p:cNvGrpSpPr/>
            <p:nvPr/>
          </p:nvGrpSpPr>
          <p:grpSpPr>
            <a:xfrm>
              <a:off x="3788216" y="1297143"/>
              <a:ext cx="478300" cy="5011011"/>
              <a:chOff x="3788216" y="1297143"/>
              <a:chExt cx="478300" cy="501101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788216" y="6058427"/>
                <a:ext cx="478300" cy="249727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I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07791" y="1297143"/>
                <a:ext cx="239150" cy="4857119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IN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Pentagon 10"/>
            <p:cNvSpPr/>
            <p:nvPr/>
          </p:nvSpPr>
          <p:spPr>
            <a:xfrm flipH="1">
              <a:off x="-25602" y="3052814"/>
              <a:ext cx="3915668" cy="43180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65"/>
            <p:cNvSpPr/>
            <p:nvPr/>
          </p:nvSpPr>
          <p:spPr bwMode="gray">
            <a:xfrm>
              <a:off x="4232351" y="1889656"/>
              <a:ext cx="4702235" cy="21539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Globally mutual fund industry is well-established; however, penetration remains low in Asian markets, including India. High potential for growth driven by increased retail participation in equity funds. ETFs, REITs and AIFs are upcoming products</a:t>
              </a:r>
              <a:r>
                <a:rPr lang="en-US" b="1" dirty="0" smtClean="0">
                  <a:solidFill>
                    <a:schemeClr val="bg1"/>
                  </a:solidFill>
                </a:rPr>
                <a:t>. </a:t>
              </a:r>
              <a:endParaRPr lang="en-IN" b="1" dirty="0">
                <a:solidFill>
                  <a:schemeClr val="bg1"/>
                </a:solidFill>
              </a:endParaRPr>
            </a:p>
            <a:p>
              <a:pPr lvl="0"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hteck 65"/>
            <p:cNvSpPr/>
            <p:nvPr/>
          </p:nvSpPr>
          <p:spPr bwMode="gray">
            <a:xfrm>
              <a:off x="166985" y="3481775"/>
              <a:ext cx="3621231" cy="24314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2000" b="1" dirty="0" smtClean="0"/>
                <a:t>Emerging technologies – FinTech, blockchain, analytics, mobile, cloud and social media  - are transforming the future of asset management. Rise of direct-to-customer (D2C) platforms and robo-advisors are changing rules of distribution.  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14" name="Rechteck 65"/>
            <p:cNvSpPr/>
            <p:nvPr/>
          </p:nvSpPr>
          <p:spPr bwMode="gray">
            <a:xfrm>
              <a:off x="372944" y="3893191"/>
              <a:ext cx="3467673" cy="29700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IN" sz="1400" b="1" dirty="0"/>
            </a:p>
          </p:txBody>
        </p:sp>
        <p:sp>
          <p:nvSpPr>
            <p:cNvPr id="15" name="Rechteck 65"/>
            <p:cNvSpPr/>
            <p:nvPr/>
          </p:nvSpPr>
          <p:spPr bwMode="gray">
            <a:xfrm>
              <a:off x="4210342" y="1408515"/>
              <a:ext cx="2375128" cy="56015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3200" b="1" dirty="0" smtClean="0">
                  <a:solidFill>
                    <a:schemeClr val="bg1"/>
                  </a:solidFill>
                </a:rPr>
                <a:t>Products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hteck 65"/>
          <p:cNvSpPr/>
          <p:nvPr/>
        </p:nvSpPr>
        <p:spPr bwMode="gray">
          <a:xfrm>
            <a:off x="5836614" y="3532397"/>
            <a:ext cx="2375128" cy="10279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Regulations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9" name="Rechteck 65"/>
          <p:cNvSpPr/>
          <p:nvPr/>
        </p:nvSpPr>
        <p:spPr bwMode="gray">
          <a:xfrm>
            <a:off x="2495996" y="2829441"/>
            <a:ext cx="2375128" cy="5601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r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Digital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0540" y="2414696"/>
            <a:ext cx="256480" cy="507831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3600" dirty="0">
                <a:solidFill>
                  <a:schemeClr val="bg1"/>
                </a:solidFill>
              </a:rPr>
              <a:t>2</a:t>
            </a:r>
            <a:endParaRPr lang="en-IN" sz="3600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4713" y="3614584"/>
            <a:ext cx="210102" cy="507831"/>
          </a:xfrm>
          <a:prstGeom prst="rect">
            <a:avLst/>
          </a:prstGeom>
          <a:noFill/>
          <a:ln>
            <a:noFill/>
          </a:ln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3600" dirty="0" smtClean="0">
                <a:solidFill>
                  <a:srgbClr val="FFE600"/>
                </a:solidFill>
              </a:rPr>
              <a:t>3</a:t>
            </a:r>
            <a:endParaRPr lang="en-IN" sz="3600" dirty="0" smtClean="0">
              <a:solidFill>
                <a:srgbClr val="FFE600"/>
              </a:solidFill>
            </a:endParaRPr>
          </a:p>
        </p:txBody>
      </p:sp>
      <p:sp>
        <p:nvSpPr>
          <p:cNvPr id="22" name="Rechteck 65"/>
          <p:cNvSpPr/>
          <p:nvPr/>
        </p:nvSpPr>
        <p:spPr bwMode="gray">
          <a:xfrm>
            <a:off x="5891691" y="4024096"/>
            <a:ext cx="5951966" cy="21390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Post the global financial crisis, a more stringent and complex regulatory environment with multitude of regulations. Best practices in key global markets – US, Europe Union and Asia-Pacific – may be replicated in India. Newly introduced Goods and Service Tax (GST) to impact the Indian MF sector.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Product trends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34971" y="1372598"/>
            <a:ext cx="4150589" cy="130964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ts val="0"/>
              </a:spcBef>
              <a:buClr>
                <a:srgbClr val="FFE600"/>
              </a:buClr>
            </a:pPr>
            <a:r>
              <a:rPr lang="en-IN" sz="1600" b="1" dirty="0"/>
              <a:t>Equity funds continued to dominate in 2015</a:t>
            </a:r>
          </a:p>
          <a:p>
            <a:pPr lvl="2" eaLnBrk="1" hangingPunct="1">
              <a:spcBef>
                <a:spcPts val="0"/>
              </a:spcBef>
              <a:buClr>
                <a:srgbClr val="FFE600"/>
              </a:buClr>
            </a:pPr>
            <a:r>
              <a:rPr lang="en-IN" sz="1600" b="1" dirty="0"/>
              <a:t>Money market management funds had the highest inflows across asset classes in 2015</a:t>
            </a:r>
            <a:endParaRPr lang="en-GB" altLang="en-US" sz="16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609918" y="1372598"/>
            <a:ext cx="1450881" cy="1309642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Asset class mix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22211" y="1372598"/>
            <a:ext cx="4150589" cy="130964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Clr>
                <a:srgbClr val="FFE600"/>
              </a:buClr>
            </a:pPr>
            <a:r>
              <a:rPr lang="en-US" sz="1600" b="1" dirty="0" smtClean="0"/>
              <a:t>In India </a:t>
            </a:r>
            <a:r>
              <a:rPr lang="en-US" sz="1600" b="1" dirty="0"/>
              <a:t>debt schemes continue to dominate </a:t>
            </a:r>
            <a:r>
              <a:rPr lang="en-US" sz="1600" b="1" dirty="0" smtClean="0"/>
              <a:t>AUM</a:t>
            </a:r>
            <a:endParaRPr lang="en-US" sz="1600" b="1" dirty="0"/>
          </a:p>
          <a:p>
            <a:pPr lvl="2" eaLnBrk="1" hangingPunct="1">
              <a:buClr>
                <a:srgbClr val="FFE600"/>
              </a:buClr>
            </a:pPr>
            <a:r>
              <a:rPr lang="en-US" sz="1600" b="1" dirty="0"/>
              <a:t>Equity funds have witnessed significant inflows in FY15 and </a:t>
            </a:r>
            <a:r>
              <a:rPr lang="en-US" sz="1600" b="1" dirty="0" smtClean="0"/>
              <a:t>FY16</a:t>
            </a:r>
            <a:endParaRPr lang="en-GB" altLang="en-US" sz="14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50211" y="2789918"/>
            <a:ext cx="4150589" cy="130964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Clr>
                <a:srgbClr val="FFE600"/>
              </a:buClr>
            </a:pPr>
            <a:r>
              <a:rPr lang="en-US" sz="1600" b="1" dirty="0" smtClean="0"/>
              <a:t>Specialty funds</a:t>
            </a:r>
          </a:p>
          <a:p>
            <a:pPr lvl="2" eaLnBrk="1" hangingPunct="1">
              <a:buClr>
                <a:srgbClr val="FFE600"/>
              </a:buClr>
            </a:pPr>
            <a:r>
              <a:rPr lang="en-IN" sz="1600" b="1" dirty="0" smtClean="0"/>
              <a:t>International </a:t>
            </a:r>
            <a:r>
              <a:rPr lang="en-IN" sz="1600" b="1" dirty="0"/>
              <a:t>funds </a:t>
            </a:r>
            <a:endParaRPr lang="en-IN" sz="1600" b="1" dirty="0" smtClean="0"/>
          </a:p>
          <a:p>
            <a:pPr lvl="2" eaLnBrk="1" hangingPunct="1">
              <a:buClr>
                <a:srgbClr val="FFE600"/>
              </a:buClr>
            </a:pPr>
            <a:r>
              <a:rPr lang="en-IN" sz="1600" b="1" dirty="0" smtClean="0"/>
              <a:t>Emergence </a:t>
            </a:r>
            <a:r>
              <a:rPr lang="en-IN" sz="1600" b="1" dirty="0"/>
              <a:t>of commodity </a:t>
            </a:r>
            <a:r>
              <a:rPr lang="en-IN" sz="1600" b="1" dirty="0" smtClean="0"/>
              <a:t>MFs</a:t>
            </a:r>
          </a:p>
          <a:p>
            <a:pPr lvl="2" eaLnBrk="1" hangingPunct="1">
              <a:buClr>
                <a:srgbClr val="FFE600"/>
              </a:buClr>
            </a:pPr>
            <a:r>
              <a:rPr lang="en-US" sz="1600" b="1" dirty="0"/>
              <a:t>Rise of liquid </a:t>
            </a:r>
            <a:r>
              <a:rPr lang="en-US" sz="1600" b="1" dirty="0" smtClean="0"/>
              <a:t>alternative MFs</a:t>
            </a:r>
            <a:endParaRPr lang="en-GB" altLang="en-US" sz="16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625158" y="2789918"/>
            <a:ext cx="1450881" cy="1309642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Specialty products &amp; investment solutions 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37451" y="2789918"/>
            <a:ext cx="4150589" cy="130964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ts val="0"/>
              </a:spcBef>
              <a:buClr>
                <a:srgbClr val="FFE600"/>
              </a:buClr>
            </a:pPr>
            <a:r>
              <a:rPr lang="en-US" sz="1600" b="1" dirty="0" smtClean="0"/>
              <a:t>Hybrid, equity, debt, retirement, FMPs, tax-free bonds &amp; specialty funds</a:t>
            </a:r>
          </a:p>
          <a:p>
            <a:pPr lvl="2" eaLnBrk="1" hangingPunct="1">
              <a:spcBef>
                <a:spcPts val="0"/>
              </a:spcBef>
              <a:buClr>
                <a:srgbClr val="FFE600"/>
              </a:buClr>
            </a:pPr>
            <a:r>
              <a:rPr lang="en-US" sz="1600" b="1" dirty="0" smtClean="0"/>
              <a:t>REITs</a:t>
            </a:r>
          </a:p>
          <a:p>
            <a:pPr lvl="2" eaLnBrk="1" hangingPunct="1">
              <a:spcBef>
                <a:spcPts val="0"/>
              </a:spcBef>
              <a:buClr>
                <a:srgbClr val="FFE600"/>
              </a:buClr>
            </a:pPr>
            <a:r>
              <a:rPr lang="en-US" sz="1600" b="1" dirty="0" smtClean="0"/>
              <a:t>Alternative </a:t>
            </a:r>
            <a:r>
              <a:rPr lang="en-US" sz="1600" b="1" dirty="0"/>
              <a:t>funds</a:t>
            </a:r>
            <a:endParaRPr lang="en-IN" sz="1600" b="1" dirty="0"/>
          </a:p>
          <a:p>
            <a:pPr lvl="2" eaLnBrk="1" hangingPunct="1">
              <a:buClr>
                <a:srgbClr val="FFE600"/>
              </a:buClr>
            </a:pPr>
            <a:endParaRPr lang="en-GB" altLang="en-US" sz="1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65451" y="4191998"/>
            <a:ext cx="4150589" cy="118772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Clr>
                <a:srgbClr val="FFE600"/>
              </a:buClr>
            </a:pPr>
            <a:r>
              <a:rPr lang="en-US" sz="1600" b="1" dirty="0"/>
              <a:t>Stellar growth of ETFs continues</a:t>
            </a:r>
          </a:p>
          <a:p>
            <a:pPr lvl="2" eaLnBrk="1" hangingPunct="1">
              <a:buClr>
                <a:srgbClr val="FFE600"/>
              </a:buClr>
            </a:pPr>
            <a:r>
              <a:rPr lang="en-US" sz="1600" b="1" dirty="0"/>
              <a:t>Continued to achieve market share gains with record growth over five-fold over the past decade</a:t>
            </a:r>
            <a:endParaRPr lang="en-GB" altLang="en-US" sz="16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640398" y="4191998"/>
            <a:ext cx="1450881" cy="1187722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Exchange Traded Funds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2691" y="4191998"/>
            <a:ext cx="4150589" cy="118772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Clr>
                <a:srgbClr val="FFE600"/>
              </a:buClr>
            </a:pPr>
            <a:r>
              <a:rPr lang="en-IN" sz="1600" b="1" dirty="0" smtClean="0"/>
              <a:t>ETFs are </a:t>
            </a:r>
            <a:r>
              <a:rPr lang="en-IN" sz="1600" b="1" dirty="0"/>
              <a:t>yet to gain popularity with Indian </a:t>
            </a:r>
            <a:r>
              <a:rPr lang="en-IN" sz="1600" b="1" dirty="0" smtClean="0"/>
              <a:t>investors</a:t>
            </a:r>
            <a:endParaRPr lang="en-IN" sz="1600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643797" y="5427436"/>
            <a:ext cx="1450881" cy="720000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Pension Funds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65451" y="5487398"/>
            <a:ext cx="4150589" cy="7200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Clr>
                <a:srgbClr val="FFE600"/>
              </a:buClr>
            </a:pPr>
            <a:r>
              <a:rPr lang="en-US" sz="1600" b="1" dirty="0"/>
              <a:t>Asset diversification has gained momentum among pension funds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52691" y="5427436"/>
            <a:ext cx="4150589" cy="77996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Clr>
                <a:srgbClr val="FFE600"/>
              </a:buClr>
            </a:pPr>
            <a:r>
              <a:rPr lang="en-US" sz="1600" b="1" dirty="0"/>
              <a:t>Only 9%—10% of the population is covered by some type of pension benefits</a:t>
            </a:r>
            <a:endParaRPr lang="en-IN" sz="1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250210" y="1092480"/>
            <a:ext cx="4135349" cy="18768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Global Markets</a:t>
            </a:r>
            <a:endParaRPr lang="en-IN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06970" y="1107720"/>
            <a:ext cx="4135349" cy="18768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Indian Markets</a:t>
            </a:r>
            <a:endParaRPr lang="en-IN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Digital: rise of direct to customer (D2C)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47" y="1062000"/>
            <a:ext cx="5685653" cy="4698000"/>
          </a:xfrm>
        </p:spPr>
        <p:txBody>
          <a:bodyPr/>
          <a:lstStyle/>
          <a:p>
            <a:pPr marL="365125" indent="-365125">
              <a:spcBef>
                <a:spcPts val="0"/>
              </a:spcBef>
            </a:pPr>
            <a:r>
              <a:rPr lang="en-NZ" sz="2200" dirty="0" smtClean="0">
                <a:solidFill>
                  <a:schemeClr val="tx1"/>
                </a:solidFill>
              </a:rPr>
              <a:t>Technological is creating new playing fields throughout the distribution value chain</a:t>
            </a:r>
            <a:endParaRPr lang="en-IN" sz="2200" dirty="0" smtClean="0">
              <a:solidFill>
                <a:schemeClr val="tx1"/>
              </a:solidFill>
            </a:endParaRPr>
          </a:p>
          <a:p>
            <a:pPr marL="365125" indent="-365125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Asset managers globally are focusing on consumer branding, consistent client experience, strong social media presence, reduction in product proliferation and risk management and controls</a:t>
            </a:r>
          </a:p>
          <a:p>
            <a:pPr marL="365125" indent="-365125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Digital technology is used as a key driver for </a:t>
            </a:r>
            <a:r>
              <a:rPr lang="en-US" sz="2200" dirty="0" err="1" smtClean="0">
                <a:solidFill>
                  <a:schemeClr val="tx1"/>
                </a:solidFill>
              </a:rPr>
              <a:t>standardisation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centralisation</a:t>
            </a:r>
            <a:r>
              <a:rPr lang="en-US" sz="2200" dirty="0" smtClean="0">
                <a:solidFill>
                  <a:schemeClr val="tx1"/>
                </a:solidFill>
              </a:rPr>
              <a:t> and outsourcing</a:t>
            </a:r>
          </a:p>
          <a:p>
            <a:pPr marL="365125" indent="-365125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Tools like mobile, social media, big data and analytics, </a:t>
            </a:r>
            <a:r>
              <a:rPr lang="en-US" sz="2200" dirty="0" err="1" smtClean="0">
                <a:solidFill>
                  <a:schemeClr val="tx1"/>
                </a:solidFill>
              </a:rPr>
              <a:t>FinTech</a:t>
            </a:r>
            <a:r>
              <a:rPr lang="en-US" sz="2200" dirty="0" smtClean="0">
                <a:solidFill>
                  <a:schemeClr val="tx1"/>
                </a:solidFill>
              </a:rPr>
              <a:t>, cloud computing, </a:t>
            </a:r>
            <a:r>
              <a:rPr lang="en-US" sz="2200" dirty="0" err="1" smtClean="0">
                <a:solidFill>
                  <a:schemeClr val="tx1"/>
                </a:solidFill>
              </a:rPr>
              <a:t>robo</a:t>
            </a:r>
            <a:r>
              <a:rPr lang="en-US" sz="2200" dirty="0" smtClean="0">
                <a:solidFill>
                  <a:schemeClr val="tx1"/>
                </a:solidFill>
              </a:rPr>
              <a:t> advisors and block chain to increase touch points with customer and distributors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498408" y="1324000"/>
            <a:ext cx="4973910" cy="4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Digital: transforming asset management in India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1753597"/>
            <a:ext cx="8204199" cy="128324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lvl="2" indent="0" eaLnBrk="1" hangingPunct="1">
              <a:buClr>
                <a:srgbClr val="FFE600"/>
              </a:buClr>
              <a:buNone/>
            </a:pPr>
            <a:r>
              <a:rPr lang="en-US" dirty="0" smtClean="0"/>
              <a:t>Paperless experience </a:t>
            </a:r>
            <a:r>
              <a:rPr lang="en-US" dirty="0"/>
              <a:t>and </a:t>
            </a:r>
            <a:r>
              <a:rPr lang="en-US" dirty="0" smtClean="0"/>
              <a:t>transaction </a:t>
            </a:r>
            <a:r>
              <a:rPr lang="en-US" dirty="0"/>
              <a:t>process  </a:t>
            </a:r>
            <a:r>
              <a:rPr lang="en-US" dirty="0" smtClean="0"/>
              <a:t>(E-KYC and online platforms for buying and selling MFs)</a:t>
            </a:r>
            <a:endParaRPr lang="en-IN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1356380" y="1753598"/>
            <a:ext cx="1920220" cy="1283249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sz="2300" b="1" dirty="0" smtClean="0">
                <a:solidFill>
                  <a:srgbClr val="000000"/>
                </a:solidFill>
              </a:rPr>
              <a:t>Creating efficiencies</a:t>
            </a:r>
            <a:endParaRPr lang="en-US" altLang="en-US" sz="2300" b="1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1356380" y="3145153"/>
            <a:ext cx="1920219" cy="1260929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sz="2300" b="1" dirty="0">
                <a:solidFill>
                  <a:srgbClr val="000000"/>
                </a:solidFill>
              </a:rPr>
              <a:t>Enhancing </a:t>
            </a:r>
            <a:r>
              <a:rPr lang="en-US" altLang="en-US" sz="2300" b="1" dirty="0" smtClean="0">
                <a:solidFill>
                  <a:srgbClr val="000000"/>
                </a:solidFill>
              </a:rPr>
              <a:t>distributors </a:t>
            </a:r>
            <a:r>
              <a:rPr lang="en-US" altLang="en-US" sz="2300" b="1" dirty="0">
                <a:solidFill>
                  <a:srgbClr val="000000"/>
                </a:solidFill>
              </a:rPr>
              <a:t>reach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1355286" y="4492617"/>
            <a:ext cx="1914829" cy="1325214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sz="2300" b="1" dirty="0">
                <a:solidFill>
                  <a:srgbClr val="000000"/>
                </a:solidFill>
              </a:rPr>
              <a:t>Robo advisors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76600" y="3137896"/>
            <a:ext cx="8204199" cy="126818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lvl="2" indent="0" eaLnBrk="1" hangingPunct="1">
              <a:buClr>
                <a:srgbClr val="FFE600"/>
              </a:buClr>
              <a:buNone/>
            </a:pPr>
            <a:r>
              <a:rPr lang="en-US" dirty="0"/>
              <a:t>Industry-wide digital platforms supporting MF distribution in India (stock exchange platforms, MF utility and possible e-commerce platforms for future)</a:t>
            </a:r>
            <a:endParaRPr lang="en-IN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76600" y="4514387"/>
            <a:ext cx="8360229" cy="128743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/>
          <a:lstStyle>
            <a:lvl1pPr marL="342900" indent="-34290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357188" indent="-354013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lvl="2" indent="0" eaLnBrk="1" hangingPunct="1">
              <a:buClr>
                <a:srgbClr val="FFE600"/>
              </a:buClr>
              <a:buNone/>
            </a:pPr>
            <a:r>
              <a:rPr lang="en-US" dirty="0" smtClean="0"/>
              <a:t>Automation </a:t>
            </a:r>
            <a:r>
              <a:rPr lang="en-US" dirty="0"/>
              <a:t>redefining many fields and offering less expensive modes to reach a wider </a:t>
            </a:r>
            <a:r>
              <a:rPr lang="en-US" dirty="0" smtClean="0"/>
              <a:t>audience</a:t>
            </a:r>
            <a:endParaRPr lang="en-GB" alt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701449" y="1746341"/>
            <a:ext cx="653839" cy="1290506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 anchor="ctr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1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701995" y="3137897"/>
            <a:ext cx="653839" cy="1246414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 anchor="ctr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2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731939" y="4508709"/>
            <a:ext cx="623347" cy="1331372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90000" tIns="90000" rIns="90000" bIns="90000" anchor="ctr"/>
          <a:lstStyle>
            <a:lvl1pPr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A28A"/>
              </a:buClr>
              <a:buSzTx/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3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449" y="1243368"/>
            <a:ext cx="108869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2400" b="1" dirty="0"/>
              <a:t>Technology </a:t>
            </a:r>
            <a:r>
              <a:rPr lang="en-US" sz="2400" b="1" dirty="0" smtClean="0"/>
              <a:t>is </a:t>
            </a:r>
            <a:r>
              <a:rPr lang="en-US" sz="2400" b="1" dirty="0"/>
              <a:t>a crucial element across </a:t>
            </a:r>
            <a:r>
              <a:rPr lang="en-US" sz="2400" b="1" dirty="0" smtClean="0"/>
              <a:t>MF operations</a:t>
            </a:r>
            <a:endParaRPr lang="en-IN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Regulations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09918" y="1160144"/>
            <a:ext cx="10978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Regulator has introduced / enhanced several </a:t>
            </a:r>
            <a:r>
              <a:rPr lang="en-US" sz="2400" dirty="0"/>
              <a:t>guidelines around transparency, risk management, </a:t>
            </a:r>
            <a:r>
              <a:rPr lang="en-US" sz="2400" dirty="0" smtClean="0"/>
              <a:t>investor </a:t>
            </a:r>
            <a:r>
              <a:rPr lang="en-US" sz="2400" dirty="0"/>
              <a:t>protection, disclosures, accountability, valuation policy, advertisement code, </a:t>
            </a:r>
            <a:r>
              <a:rPr lang="en-US" sz="2400" dirty="0" smtClean="0"/>
              <a:t>etc.:</a:t>
            </a:r>
            <a:endParaRPr lang="en-IN" sz="2400" dirty="0"/>
          </a:p>
        </p:txBody>
      </p:sp>
      <p:sp>
        <p:nvSpPr>
          <p:cNvPr id="13" name="Rectangle 12"/>
          <p:cNvSpPr/>
          <p:nvPr/>
        </p:nvSpPr>
        <p:spPr>
          <a:xfrm>
            <a:off x="655638" y="2458617"/>
            <a:ext cx="11185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srgbClr val="FFE600"/>
              </a:buClr>
              <a:buFont typeface="Arial" panose="020B0604020202020204" pitchFamily="34" charset="0"/>
              <a:buChar char="►"/>
            </a:pPr>
            <a:r>
              <a:rPr lang="en-US" sz="2400" dirty="0" smtClean="0"/>
              <a:t>Additional </a:t>
            </a:r>
            <a:r>
              <a:rPr lang="en-US" sz="2400" dirty="0"/>
              <a:t>disclosure requirements </a:t>
            </a:r>
            <a:r>
              <a:rPr lang="en-US" sz="2400" dirty="0" smtClean="0"/>
              <a:t>in offer </a:t>
            </a:r>
            <a:r>
              <a:rPr lang="en-US" sz="2400" dirty="0"/>
              <a:t>documents </a:t>
            </a:r>
            <a:endParaRPr lang="en-US" sz="2400" dirty="0" smtClean="0"/>
          </a:p>
          <a:p>
            <a:pPr marL="285750" lvl="2" indent="-285750">
              <a:buClr>
                <a:srgbClr val="FFE600"/>
              </a:buClr>
              <a:buFont typeface="Arial" panose="020B0604020202020204" pitchFamily="34" charset="0"/>
              <a:buChar char="►"/>
            </a:pPr>
            <a:r>
              <a:rPr lang="en-US" sz="2400" dirty="0" smtClean="0"/>
              <a:t>Mandatory </a:t>
            </a:r>
            <a:r>
              <a:rPr lang="en-US" sz="2400" dirty="0"/>
              <a:t>color code system with a 'riskometer' containing five levels of risks </a:t>
            </a:r>
            <a:r>
              <a:rPr lang="en-US" sz="2400" dirty="0" smtClean="0"/>
              <a:t>introduced</a:t>
            </a:r>
          </a:p>
          <a:p>
            <a:pPr marL="285750" lvl="2" indent="-285750">
              <a:buClr>
                <a:srgbClr val="FFE600"/>
              </a:buClr>
              <a:buFont typeface="Arial" panose="020B0604020202020204" pitchFamily="34" charset="0"/>
              <a:buChar char="►"/>
            </a:pPr>
            <a:r>
              <a:rPr lang="en-US" sz="2400" dirty="0" smtClean="0"/>
              <a:t>Increased </a:t>
            </a:r>
            <a:r>
              <a:rPr lang="en-US" sz="2400" dirty="0"/>
              <a:t>focus on rationalising the distribution commission </a:t>
            </a:r>
            <a:endParaRPr lang="en-US" sz="2400" dirty="0" smtClean="0"/>
          </a:p>
          <a:p>
            <a:pPr marL="285750" lvl="2" indent="-285750">
              <a:buClr>
                <a:srgbClr val="FFE600"/>
              </a:buClr>
              <a:buFont typeface="Arial" panose="020B0604020202020204" pitchFamily="34" charset="0"/>
              <a:buChar char="►"/>
            </a:pPr>
            <a:r>
              <a:rPr lang="en-US" sz="2400" dirty="0" smtClean="0"/>
              <a:t>In </a:t>
            </a:r>
            <a:r>
              <a:rPr lang="en-US" sz="2400" dirty="0"/>
              <a:t>addition to the existing ceiling, regulator may bring down the ratio further in </a:t>
            </a:r>
            <a:r>
              <a:rPr lang="en-US" sz="2400" dirty="0" smtClean="0"/>
              <a:t>a phased manner</a:t>
            </a:r>
            <a:r>
              <a:rPr lang="en-US" sz="2400" dirty="0"/>
              <a:t> </a:t>
            </a:r>
          </a:p>
          <a:p>
            <a:pPr marL="285750" lvl="2" indent="-285750">
              <a:buClr>
                <a:srgbClr val="FFE600"/>
              </a:buClr>
              <a:buFont typeface="Arial" panose="020B0604020202020204" pitchFamily="34" charset="0"/>
              <a:buChar char="►"/>
            </a:pPr>
            <a:r>
              <a:rPr lang="en-US" sz="2400" dirty="0" smtClean="0"/>
              <a:t>Rationalisation of product suite by putting restrictions around the types of funds and limiting the number of funds under management </a:t>
            </a:r>
          </a:p>
          <a:p>
            <a:pPr marL="285750" lvl="2" indent="-285750">
              <a:buClr>
                <a:srgbClr val="FFE600"/>
              </a:buClr>
              <a:buFont typeface="Arial" panose="020B0604020202020204" pitchFamily="34" charset="0"/>
              <a:buChar char="►"/>
            </a:pPr>
            <a:r>
              <a:rPr lang="en-US" sz="2400" dirty="0" smtClean="0"/>
              <a:t>Stricter investment limits for debt oriented funds</a:t>
            </a:r>
          </a:p>
          <a:p>
            <a:pPr marL="285750" lvl="2" indent="-285750">
              <a:buClr>
                <a:srgbClr val="FFE600"/>
              </a:buClr>
              <a:buFont typeface="Arial" panose="020B0604020202020204" pitchFamily="34" charset="0"/>
              <a:buChar char="►"/>
            </a:pPr>
            <a:r>
              <a:rPr lang="en-US" sz="2400" dirty="0" smtClean="0"/>
              <a:t>Ease of redemption norms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952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EY light projection">
  <a:themeElements>
    <a:clrScheme name="Custom 1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dark projection">
  <a:themeElements>
    <a:clrScheme name="Custom 4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1364170</vt:lpwstr>
  </property>
  <property fmtid="{D5CDD505-2E9C-101B-9397-08002B2CF9AE}" pid="4" name="OptimizationTime">
    <vt:lpwstr>20160919_1834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EY widescreen presentation 2015 v1</Template>
  <TotalTime>5051</TotalTime>
  <Words>1156</Words>
  <Application>Microsoft Office PowerPoint</Application>
  <PresentationFormat>Custom</PresentationFormat>
  <Paragraphs>105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EYInterstate</vt:lpstr>
      <vt:lpstr>Times</vt:lpstr>
      <vt:lpstr>EY widescreen presentation 2015 v1</vt:lpstr>
      <vt:lpstr>EY light projection</vt:lpstr>
      <vt:lpstr>EY dark print</vt:lpstr>
      <vt:lpstr>EY dark projection</vt:lpstr>
      <vt:lpstr>Mutual Funds: Ready for the next leap </vt:lpstr>
      <vt:lpstr>India: a promising outlook One of the world’s top three growing economies by 2020</vt:lpstr>
      <vt:lpstr>Mutual Fund industry: key growth drivers</vt:lpstr>
      <vt:lpstr>Mutual funds in India has grown at a brisk rate</vt:lpstr>
      <vt:lpstr>Robust AUM growth of past decade expected in future too</vt:lpstr>
      <vt:lpstr>Product trends</vt:lpstr>
      <vt:lpstr>Digital: rise of direct to customer (D2C) model</vt:lpstr>
      <vt:lpstr>Digital: transforming asset management in India</vt:lpstr>
      <vt:lpstr>Regulations</vt:lpstr>
      <vt:lpstr>Thank you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 widescreen presentation</dc:title>
  <dc:creator>Brand Marketing and Communications</dc:creator>
  <cp:keywords>global; PowerPoint; Templates; ribbon; Branding Zone; branding; brand; office</cp:keywords>
  <cp:lastModifiedBy>Kirti K Shenoi</cp:lastModifiedBy>
  <cp:revision>157</cp:revision>
  <cp:lastPrinted>2015-03-27T16:21:12Z</cp:lastPrinted>
  <dcterms:created xsi:type="dcterms:W3CDTF">2015-04-15T00:07:33Z</dcterms:created>
  <dcterms:modified xsi:type="dcterms:W3CDTF">2016-09-19T13:02:20Z</dcterms:modified>
  <cp:contentStatus>Approved</cp:contentStatus>
</cp:coreProperties>
</file>